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71" r:id="rId3"/>
    <p:sldId id="265" r:id="rId4"/>
    <p:sldId id="261" r:id="rId5"/>
    <p:sldId id="27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2" autoAdjust="0"/>
  </p:normalViewPr>
  <p:slideViewPr>
    <p:cSldViewPr>
      <p:cViewPr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F0D31E-8508-4549-8D6F-E3B4C003AE99}" type="datetimeFigureOut">
              <a:rPr lang="es-ES" smtClean="0"/>
              <a:pPr/>
              <a:t>15/10/2013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CD47A8-6D15-4CB7-92E6-F14D8C24E2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907704" y="548680"/>
            <a:ext cx="5904656" cy="680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Proyecto PlastiCombustibles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7704" y="980728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La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conversión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de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residuos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plásticos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no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reciclables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en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Petróleo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Crudo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Liviano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Gasolina</a:t>
            </a:r>
            <a:r>
              <a:rPr lang="en-US" sz="2000" i="1" baseline="-25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Diesel y Fuel Oil.</a:t>
            </a:r>
          </a:p>
        </p:txBody>
      </p:sp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18" y="262527"/>
            <a:ext cx="1223938" cy="122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1844825"/>
            <a:ext cx="5089761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cesos\Pirolisis\Fotos\Tijuana-River Formato Vert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9968"/>
            <a:ext cx="2652002" cy="3883288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356599"/>
            <a:ext cx="1440160" cy="4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5868144" y="6464369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Bogotá, D.C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.,15 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octubre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SC00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600400" cy="239244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392488" cy="792088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Nuestro Equipo de Trabajo</a:t>
            </a:r>
            <a:endParaRPr lang="es-E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5 Imagen" descr="DSC0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573" y="3573016"/>
            <a:ext cx="3683859" cy="24479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88024" y="112474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Pablo Calderón Tobón</a:t>
            </a:r>
            <a:r>
              <a:rPr lang="es-ES" sz="1400" dirty="0" smtClean="0"/>
              <a:t>, Estudiante 10° semestre Ing. Industrial, énfasis en Ing. Ambiental, U Javeriana, Cali.</a:t>
            </a:r>
          </a:p>
          <a:p>
            <a:r>
              <a:rPr lang="es-ES" sz="1400" i="1" dirty="0" smtClean="0"/>
              <a:t>Tesis de Grado: </a:t>
            </a:r>
            <a:r>
              <a:rPr lang="es-ES" sz="1400" dirty="0" smtClean="0"/>
              <a:t>Despolimerización Catalítica de plásticos y conversión en combustibles.</a:t>
            </a:r>
          </a:p>
          <a:p>
            <a:r>
              <a:rPr lang="es-ES" sz="1400" dirty="0" smtClean="0"/>
              <a:t>Investigador Junior &amp; </a:t>
            </a:r>
            <a:r>
              <a:rPr lang="es-ES" sz="1400" dirty="0" err="1" smtClean="0"/>
              <a:t>First</a:t>
            </a:r>
            <a:r>
              <a:rPr lang="es-ES" sz="1400" dirty="0" smtClean="0"/>
              <a:t> </a:t>
            </a:r>
            <a:r>
              <a:rPr lang="es-ES" sz="1400" dirty="0" err="1" smtClean="0"/>
              <a:t>Assistant</a:t>
            </a:r>
            <a:r>
              <a:rPr lang="es-ES" sz="1400" dirty="0" smtClean="0"/>
              <a:t> del proyecto.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3559075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Felipe Calderón Sáenz</a:t>
            </a:r>
            <a:r>
              <a:rPr lang="es-ES" sz="1400" dirty="0" smtClean="0"/>
              <a:t>, Ingeniero de Minas y Metalurgia, U Nacional.</a:t>
            </a:r>
          </a:p>
          <a:p>
            <a:r>
              <a:rPr lang="es-ES" sz="1400" dirty="0" smtClean="0"/>
              <a:t>Investigador en Producción de Combustibles derivados del Plástico. Concepto y diseño Planta de Despolimerización Catalítica.</a:t>
            </a:r>
          </a:p>
          <a:p>
            <a:endParaRPr lang="es-ES" sz="1400" dirty="0" smtClean="0"/>
          </a:p>
          <a:p>
            <a:r>
              <a:rPr lang="es-ES" sz="1400" b="1" dirty="0" smtClean="0"/>
              <a:t>Gustavo Salazar Molina</a:t>
            </a:r>
            <a:r>
              <a:rPr lang="es-ES" sz="1400" dirty="0" smtClean="0"/>
              <a:t>, </a:t>
            </a:r>
          </a:p>
          <a:p>
            <a:r>
              <a:rPr lang="es-ES" sz="1400" dirty="0" smtClean="0"/>
              <a:t>Ing. Agrónomo, U del Tolima.</a:t>
            </a:r>
          </a:p>
          <a:p>
            <a:r>
              <a:rPr lang="es-ES" sz="1400" dirty="0" smtClean="0"/>
              <a:t>Especialista en Educación Ambiental, Reciclaje y Gestión Comercial.</a:t>
            </a:r>
            <a:endParaRPr lang="es-ES" sz="1400" dirty="0"/>
          </a:p>
        </p:txBody>
      </p:sp>
      <p:pic>
        <p:nvPicPr>
          <p:cNvPr id="9" name="Picture 2" descr="DSC000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985" y="116632"/>
            <a:ext cx="1013503" cy="1012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cesos\Pirolisis\Fotos\huella-de-carbo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1080120" cy="1152129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2300808"/>
            <a:ext cx="3744416" cy="3720480"/>
          </a:xfrm>
        </p:spPr>
        <p:txBody>
          <a:bodyPr>
            <a:normAutofit lnSpcReduction="10000"/>
          </a:bodyPr>
          <a:lstStyle/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Reduce acumulación de  residuos plásticos en ecosistemas y Rellenos Sanitarios.</a:t>
            </a:r>
          </a:p>
          <a:p>
            <a:endParaRPr lang="es-CO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Disminuye generación y emisión de metano.</a:t>
            </a:r>
          </a:p>
          <a:p>
            <a:endParaRPr lang="es-CO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Disminuye Huella de Carbono de hidrocarburos.</a:t>
            </a:r>
          </a:p>
          <a:p>
            <a:endParaRPr lang="es-CO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Mejora aprovechamiento de fuentes de energía no renovables.</a:t>
            </a:r>
          </a:p>
          <a:p>
            <a:pPr>
              <a:buNone/>
            </a:pPr>
            <a:endParaRPr lang="es-CO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Proceso amigable con el medio ambiente y bajo consumo energético.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3960440" cy="778098"/>
          </a:xfrm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Componente Ambiental</a:t>
            </a:r>
            <a:endParaRPr lang="es-C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355976" y="2060395"/>
          <a:ext cx="4464496" cy="2016677"/>
        </p:xfrm>
        <a:graphic>
          <a:graphicData uri="http://schemas.openxmlformats.org/drawingml/2006/table">
            <a:tbl>
              <a:tblPr/>
              <a:tblGrid>
                <a:gridCol w="2243495"/>
                <a:gridCol w="2221001"/>
              </a:tblGrid>
              <a:tr h="3444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CLIENTES</a:t>
                      </a:r>
                      <a:r>
                        <a:rPr lang="es-CO" sz="20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POTENCIALES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76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PlastiCombustibles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Tecnología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46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Refinadores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Distribuidores Mayoristas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Operadores de Rellenos Sanitarios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Distribuidores Minoristas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Empresas de servicios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públicos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Industrias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5868144" y="1354758"/>
            <a:ext cx="1512168" cy="7060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Mercado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encrypted-tbn3.gstatic.com/images?q=tbn:ANd9GcRuebhBpJAjsWE8bAL0QZjNtq1VE7ErWqKLlgpHM-di8rowDeIF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1724875" cy="792088"/>
          </a:xfrm>
          <a:prstGeom prst="rect">
            <a:avLst/>
          </a:prstGeom>
          <a:noFill/>
        </p:spPr>
      </p:pic>
      <p:pic>
        <p:nvPicPr>
          <p:cNvPr id="11" name="Picture 6" descr="https://encrypted-tbn1.gstatic.com/images?q=tbn:ANd9GcRCAz6MK8qYW9Jowm5HCoiklwj_YNaTMqxIYrFulEBpOFYlJRqE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152" y="5661248"/>
            <a:ext cx="1560168" cy="360040"/>
          </a:xfrm>
          <a:prstGeom prst="rect">
            <a:avLst/>
          </a:prstGeom>
          <a:noFill/>
        </p:spPr>
      </p:pic>
      <p:pic>
        <p:nvPicPr>
          <p:cNvPr id="12" name="Picture 1" descr="C:\Procesos\Pirolisis\Foto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438243"/>
            <a:ext cx="1872208" cy="646941"/>
          </a:xfrm>
          <a:prstGeom prst="rect">
            <a:avLst/>
          </a:prstGeom>
          <a:noFill/>
        </p:spPr>
      </p:pic>
      <p:pic>
        <p:nvPicPr>
          <p:cNvPr id="14" name="Picture 2" descr="DSC0002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84839"/>
            <a:ext cx="1157519" cy="1155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24336" cy="576064"/>
          </a:xfrm>
        </p:spPr>
        <p:txBody>
          <a:bodyPr>
            <a:noAutofit/>
          </a:bodyPr>
          <a:lstStyle/>
          <a:p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Oportunidades</a:t>
            </a:r>
            <a:endParaRPr lang="es-C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4623"/>
            <a:ext cx="1008112" cy="1006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95536" y="12495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/>
              <a:t> Materia Prima de bajo valor (Plástico “Basura”).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Producto final de mucha demanda y alto valor.</a:t>
            </a:r>
            <a:endParaRPr lang="es-CO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5085184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/>
              <a:t> Proceso innovador.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/>
              <a:t> </a:t>
            </a:r>
            <a:r>
              <a:rPr lang="es-CO" sz="1400" dirty="0" err="1" smtClean="0"/>
              <a:t>Know</a:t>
            </a:r>
            <a:r>
              <a:rPr lang="es-CO" sz="1400" dirty="0" smtClean="0"/>
              <a:t> </a:t>
            </a:r>
            <a:r>
              <a:rPr lang="es-CO" sz="1400" dirty="0" err="1" smtClean="0"/>
              <a:t>How</a:t>
            </a:r>
            <a:r>
              <a:rPr lang="es-CO" sz="1400" dirty="0" smtClean="0"/>
              <a:t> (tecnología apropiada y                           </a:t>
            </a:r>
          </a:p>
          <a:p>
            <a:r>
              <a:rPr lang="es-CO" sz="1400" dirty="0" smtClean="0"/>
              <a:t>  desarrollada localmente).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4653136"/>
            <a:ext cx="1656184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Factores</a:t>
            </a:r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s-CL" sz="2400" dirty="0">
              <a:solidFill>
                <a:schemeClr val="accent4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76056" y="1196752"/>
            <a:ext cx="2592288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Competencia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88024" y="1825660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Tecnología No implementada en el país.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Eventual competencia por la “materia prima”. 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004048" y="2492896"/>
            <a:ext cx="2448272" cy="5911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Diferenciadores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51512" y="306896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Admite plásticos no reciclables y sus mezclas.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No requiere lavado, picado ni secado.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Bajo consumo energético en el proceso.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076056" y="3861048"/>
            <a:ext cx="1728192" cy="59116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6016" y="4365104"/>
            <a:ext cx="4355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Planta de Banco de1.5 Kg/batch operando 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exitosamente desde agosto 2012.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Planta Piloto de 350 kg/batch, diseñada, 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cofinanciada por </a:t>
            </a:r>
            <a:r>
              <a:rPr lang="es-CO" sz="1400" dirty="0" err="1" smtClean="0">
                <a:solidFill>
                  <a:schemeClr val="accent6">
                    <a:lumMod val="50000"/>
                  </a:schemeClr>
                </a:solidFill>
              </a:rPr>
              <a:t>iNNpulsa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– BANCOLDEX y en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proceso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construcción.</a:t>
            </a:r>
            <a:endParaRPr lang="es-CO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Pruebas exitosas de combustible para motor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de 4 y 2 tiempos.</a:t>
            </a:r>
            <a:endParaRPr lang="es-CO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964166"/>
            <a:ext cx="1966415" cy="7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\Tesis\BAYER\non_plastic.jpg"/>
          <p:cNvPicPr>
            <a:picLocks noChangeAspect="1" noChangeArrowheads="1"/>
          </p:cNvPicPr>
          <p:nvPr/>
        </p:nvPicPr>
        <p:blipFill>
          <a:blip r:embed="rId4" cstate="print"/>
          <a:srcRect l="5357" t="8036" r="5357" b="6250"/>
          <a:stretch>
            <a:fillRect/>
          </a:stretch>
        </p:blipFill>
        <p:spPr bwMode="auto">
          <a:xfrm>
            <a:off x="571472" y="2143116"/>
            <a:ext cx="368352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3861048"/>
            <a:ext cx="3600400" cy="720080"/>
          </a:xfrm>
        </p:spPr>
        <p:txBody>
          <a:bodyPr>
            <a:normAutofit/>
          </a:bodyPr>
          <a:lstStyle/>
          <a:p>
            <a:r>
              <a:rPr lang="es-CO" sz="2000" dirty="0" smtClean="0">
                <a:solidFill>
                  <a:schemeClr val="accent4">
                    <a:lumMod val="50000"/>
                  </a:schemeClr>
                </a:solidFill>
              </a:rPr>
              <a:t>Proyecciones Financieras:</a:t>
            </a:r>
            <a:endParaRPr lang="es-CO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611560" y="4379813"/>
            <a:ext cx="4608512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es-CO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 Industrial 10 ton/día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s-CO" sz="1400" dirty="0" smtClean="0"/>
          </a:p>
          <a:p>
            <a:pPr marL="0">
              <a:buClrTx/>
              <a:buFont typeface="Arial" pitchFamily="34" charset="0"/>
              <a:buChar char="•"/>
            </a:pPr>
            <a:r>
              <a:rPr lang="es-CO" sz="1400" dirty="0" smtClean="0"/>
              <a:t>Ventas Primer Año: $1.800 millones</a:t>
            </a:r>
          </a:p>
          <a:p>
            <a:pPr marL="0">
              <a:buClrTx/>
              <a:buFont typeface="Arial" pitchFamily="34" charset="0"/>
              <a:buChar char="•"/>
            </a:pPr>
            <a:r>
              <a:rPr lang="es-CO" sz="1400" dirty="0" smtClean="0"/>
              <a:t>Punto de Equilibrio:  </a:t>
            </a:r>
            <a:r>
              <a:rPr lang="es-CO" sz="1400" dirty="0" smtClean="0"/>
              <a:t>18 </a:t>
            </a:r>
            <a:r>
              <a:rPr lang="es-CO" sz="1400" dirty="0" smtClean="0"/>
              <a:t>meses</a:t>
            </a:r>
          </a:p>
          <a:p>
            <a:pPr marL="0">
              <a:buClrTx/>
              <a:buFont typeface="Arial" pitchFamily="34" charset="0"/>
              <a:buChar char="•"/>
            </a:pPr>
            <a:r>
              <a:rPr lang="es-CO" sz="1400" dirty="0" smtClean="0"/>
              <a:t>TIR: 27,02%</a:t>
            </a:r>
          </a:p>
          <a:p>
            <a:pPr marL="0">
              <a:buClrTx/>
              <a:buFont typeface="Arial" pitchFamily="34" charset="0"/>
              <a:buChar char="•"/>
            </a:pPr>
            <a:r>
              <a:rPr lang="es-CO" sz="1400" dirty="0" smtClean="0"/>
              <a:t>VPN: $ 1.292 millones</a:t>
            </a:r>
          </a:p>
          <a:p>
            <a:pPr marL="0">
              <a:buClrTx/>
              <a:buFont typeface="Arial" pitchFamily="34" charset="0"/>
              <a:buChar char="•"/>
            </a:pPr>
            <a:r>
              <a:rPr lang="es-CO" sz="1400" dirty="0" smtClean="0"/>
              <a:t>ROI: -0,58%; 26,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8%; 27,68%; 28,44%; 29,09%</a:t>
            </a:r>
            <a:endParaRPr lang="es-CO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854" y="256748"/>
            <a:ext cx="1157618" cy="1156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55576" y="2420888"/>
            <a:ext cx="1728192" cy="5760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Inversión:</a:t>
            </a:r>
            <a:endParaRPr lang="es-CL" sz="2000" b="1" dirty="0">
              <a:solidFill>
                <a:schemeClr val="accent4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83493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400" dirty="0" smtClean="0"/>
              <a:t> </a:t>
            </a:r>
            <a:r>
              <a:rPr lang="es-ES_tradnl" sz="1400" i="1" dirty="0" smtClean="0">
                <a:solidFill>
                  <a:schemeClr val="accent4">
                    <a:lumMod val="50000"/>
                  </a:schemeClr>
                </a:solidFill>
              </a:rPr>
              <a:t>Planta Industrial 10 Ton/d</a:t>
            </a:r>
            <a:r>
              <a:rPr lang="es-ES_tradnl" sz="1400" dirty="0" smtClean="0"/>
              <a:t>: </a:t>
            </a:r>
          </a:p>
          <a:p>
            <a:r>
              <a:rPr lang="es-ES_tradnl" sz="1400" dirty="0" smtClean="0"/>
              <a:t>  COP $1.292 millones.</a:t>
            </a:r>
          </a:p>
          <a:p>
            <a:pPr>
              <a:buFont typeface="Arial" pitchFamily="34" charset="0"/>
              <a:buChar char="•"/>
            </a:pPr>
            <a:r>
              <a:rPr lang="es-ES_tradnl" sz="1400" i="1" dirty="0" smtClean="0">
                <a:solidFill>
                  <a:schemeClr val="accent4">
                    <a:lumMod val="50000"/>
                  </a:schemeClr>
                </a:solidFill>
              </a:rPr>
              <a:t> Capital de Trabajo</a:t>
            </a:r>
            <a:r>
              <a:rPr lang="es-ES_tradnl" sz="1400" dirty="0" smtClean="0"/>
              <a:t>: </a:t>
            </a:r>
          </a:p>
          <a:p>
            <a:r>
              <a:rPr lang="es-ES_tradnl" sz="1400" dirty="0" smtClean="0"/>
              <a:t>  COP $ 211 millones (3 meses). 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27576" y="2204864"/>
            <a:ext cx="3636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CO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 Industrial 10 ton/día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 Ventas Año 1: $1.800 millones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 Ventas Año 2: $2.754 millones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 Ventas Año 3: $2.809 millones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CO" sz="1400" b="1" i="1" dirty="0" smtClean="0">
                <a:solidFill>
                  <a:schemeClr val="accent5">
                    <a:lumMod val="75000"/>
                  </a:schemeClr>
                </a:solidFill>
              </a:rPr>
              <a:t>Otros Mercados</a:t>
            </a:r>
            <a:r>
              <a:rPr lang="es-CO" sz="1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Colombia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60 municipios con más 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 de 100.000 habitantes.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 Latinoamérica y más allá.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8104" y="1412776"/>
            <a:ext cx="3384376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Impacto, Viabilidad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Sostenibilidad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27576" y="4437112"/>
            <a:ext cx="327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Planta Industrial de 10 ton/d</a:t>
            </a:r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100 Familias Recicladoras venta 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de “materia Prima”</a:t>
            </a:r>
          </a:p>
          <a:p>
            <a:r>
              <a:rPr lang="es-CO" sz="1400" dirty="0" smtClean="0">
                <a:solidFill>
                  <a:schemeClr val="accent6">
                    <a:lumMod val="50000"/>
                  </a:schemeClr>
                </a:solidFill>
              </a:rPr>
              <a:t>   12 empleos directos.</a:t>
            </a:r>
            <a:endParaRPr lang="es-CO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3" descr="Archivo / VANGUARDIA LIB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1319</TotalTime>
  <Words>483</Words>
  <Application>Microsoft Office PowerPoint</Application>
  <PresentationFormat>Presentación en pantalla (4:3)</PresentationFormat>
  <Paragraphs>84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Concurrencia</vt:lpstr>
      <vt:lpstr>Diapositiva 1</vt:lpstr>
      <vt:lpstr>Nuestro Equipo de Trabajo</vt:lpstr>
      <vt:lpstr>Componente Ambiental</vt:lpstr>
      <vt:lpstr>Oportunidades</vt:lpstr>
      <vt:lpstr>Proyecciones Financieras: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PlastiCombustibles</dc:title>
  <dc:creator>WinuE</dc:creator>
  <cp:lastModifiedBy>WinuE</cp:lastModifiedBy>
  <cp:revision>38</cp:revision>
  <dcterms:created xsi:type="dcterms:W3CDTF">2013-09-04T04:47:33Z</dcterms:created>
  <dcterms:modified xsi:type="dcterms:W3CDTF">2013-10-16T05:03:00Z</dcterms:modified>
</cp:coreProperties>
</file>